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E2"/>
    <a:srgbClr val="FBECE5"/>
    <a:srgbClr val="F179FF"/>
    <a:srgbClr val="FEE300"/>
    <a:srgbClr val="CD9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1"/>
    <p:restoredTop sz="94762"/>
  </p:normalViewPr>
  <p:slideViewPr>
    <p:cSldViewPr snapToGrid="0" snapToObjects="1">
      <p:cViewPr>
        <p:scale>
          <a:sx n="110" d="100"/>
          <a:sy n="110" d="100"/>
        </p:scale>
        <p:origin x="28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0693B-68AB-B14C-B586-6E103F160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4C2F4E-1954-9F41-8C44-6E177F2CF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1F596-674E-4D41-BA8A-31B44548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076247-C313-E447-B536-891F0997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0B4F5C-C33A-DB4A-802B-ED2F311C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4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265B5-AF76-E54F-BD6B-12217FCD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3D5119-B7DE-DF46-AA06-7B47811BF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4C2F75-0964-0A4D-9D1C-F9D2E938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AA6AEF-C58A-CB4C-B39B-90948A8B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553CB-D4B3-504D-96CD-C280E963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06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25BE9C-C912-3541-9275-00DDA147D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1E9C5A-173B-BA4B-97C9-5420FCD5F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9C6EC-42C7-8840-8C15-AB075FC3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B2AADD-37E0-804A-8D2E-35F6BD18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B5D439-B769-2C4F-B511-0B160EC5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76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F510D-4D86-464C-BF9E-6E03C52C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8DD62-E12F-B046-ADE7-B24F94D42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D2E11-947F-E741-B963-6869BA4C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6EC31-EE12-E749-A81C-FB1192E1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BE470-CB95-914E-BF79-0E7DACC1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5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972E9-4BE4-2D46-81F6-8F90AF24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DEAD16-DACA-DD4D-A139-79C19DEB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FB1A8C-C014-6641-93CF-67C68132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4895C-CCD0-6E4F-B69A-A8F5D2A7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B1346-D48C-A743-A150-5CA484E9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3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3F447-70F3-7049-A59B-5F51E283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7811DE-E4A9-5541-B904-64B95C217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DE3CD0-AE44-F344-BE91-F788E72A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49AF25-05FE-534C-A2F4-6D01F3DD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E04DC0-37ED-B046-8DF2-2E99C550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C8B081-BF16-5049-BA0E-EBE22D57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09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F4069-05A6-454E-97F0-E029B464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3CE01C-9F4F-0B4A-8A33-FCC27E3E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882BCA-D8DE-AA46-A6BA-3BDD89946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BE119D-F8C4-2148-A16C-E11A9D9F4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6C287C-023E-F142-9023-CACD18133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2539FB-831C-8841-A81D-0BFFD657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4F6FF7-4B9E-0349-9505-64B86F79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06DE82-F305-1344-A0BB-47CE735F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08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B5CB7-1866-1040-862D-657B65242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37D288-BE76-B848-A26F-20794A00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72FF84-BFA1-B248-A6FB-F76039B6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7B8943-0B65-CA4C-95C0-C18651EE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019BF6-39FD-8D4B-9C54-50C3A3D9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0B9224-7AC8-2E49-A7F2-561DBE42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9F9D5F-DA16-C34A-A164-0BCEEB68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3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6F814-F86F-DA44-8BA7-EBE4B4E4A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46B0AA-A47C-6842-B22D-3D8448A8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AD8AF0-4810-B547-9D09-B0FAD9F24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4922E3-0F5E-0943-80C7-F0B2A91B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CA09C-FD0A-BF43-A245-96F2486A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B4910-8AB7-1441-AEB3-A29E2DC2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4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7342B-3B96-8B41-9E02-3ECC2344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16F276-AE2B-D04F-AB47-30117CCB7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F048AD-131E-1042-B2CD-6BB3C0C0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A2A901-34D8-7841-9504-707F0A63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160AA-DDCB-D14D-873C-C34911D5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38A6A6-E73F-BF44-B974-CDBE2B0A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A2CABE-2A09-BF4B-97C7-E150106C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E80D1D-E4BF-5D44-B30D-383E66ADE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1C838E-B812-1049-ACD2-B5448889B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98E7-D26E-1F43-B369-D716FC8FAD98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9E915-33B0-1445-A772-E2C86CF39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633D1-A0A7-D644-8E30-9C3566D56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0A972-7773-E24A-B8CA-846F0A4F96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2">
            <a:alpha val="8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BBEF8-3C63-8144-8800-CD8516A1E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503" y="0"/>
            <a:ext cx="5276336" cy="857383"/>
          </a:xfrm>
        </p:spPr>
        <p:txBody>
          <a:bodyPr>
            <a:normAutofit fontScale="90000"/>
          </a:bodyPr>
          <a:lstStyle/>
          <a:p>
            <a:r>
              <a:rPr lang="fr-FR" dirty="0"/>
              <a:t>Nom de l’artiste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D70521-D20A-C644-8EC2-73B37D469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28" y="999515"/>
            <a:ext cx="3427977" cy="14656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sz="1800" dirty="0"/>
              <a:t>Titre de l’album : </a:t>
            </a:r>
          </a:p>
          <a:p>
            <a:pPr algn="l"/>
            <a:r>
              <a:rPr lang="fr-FR" sz="1800" dirty="0"/>
              <a:t>Date de sortie : </a:t>
            </a:r>
          </a:p>
          <a:p>
            <a:pPr algn="l"/>
            <a:r>
              <a:rPr lang="fr-FR" sz="1800" dirty="0"/>
              <a:t>Titre de la chanson : </a:t>
            </a:r>
          </a:p>
          <a:p>
            <a:pPr algn="l"/>
            <a:r>
              <a:rPr lang="fr-FR" sz="1800" dirty="0"/>
              <a:t>Style musical : </a:t>
            </a:r>
          </a:p>
          <a:p>
            <a:pPr algn="l"/>
            <a:r>
              <a:rPr lang="fr-FR" sz="1800" dirty="0"/>
              <a:t>Label ou producteur :</a:t>
            </a:r>
          </a:p>
        </p:txBody>
      </p:sp>
      <p:pic>
        <p:nvPicPr>
          <p:cNvPr id="7" name="Image 6" descr="Une image contenant texte, ipod&#10;&#10;Description générée automatiquement">
            <a:extLst>
              <a:ext uri="{FF2B5EF4-FFF2-40B4-BE49-F238E27FC236}">
                <a16:creationId xmlns:a16="http://schemas.microsoft.com/office/drawing/2014/main" id="{92C5903F-D756-8F48-8F15-2D4A5A8D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0" y="247136"/>
            <a:ext cx="1912017" cy="213771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DDA093D-7854-9B48-A23B-76FC467A060E}"/>
              </a:ext>
            </a:extLst>
          </p:cNvPr>
          <p:cNvSpPr/>
          <p:nvPr/>
        </p:nvSpPr>
        <p:spPr>
          <a:xfrm>
            <a:off x="7722974" y="185351"/>
            <a:ext cx="4302826" cy="2236573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AA79FD5-4F85-6649-997D-CAA640EA10E7}"/>
              </a:ext>
            </a:extLst>
          </p:cNvPr>
          <p:cNvSpPr/>
          <p:nvPr/>
        </p:nvSpPr>
        <p:spPr>
          <a:xfrm>
            <a:off x="166200" y="230467"/>
            <a:ext cx="1912017" cy="217067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840EF9-906E-1F49-9EC1-68CADA6B7C06}"/>
              </a:ext>
            </a:extLst>
          </p:cNvPr>
          <p:cNvSpPr txBox="1"/>
          <p:nvPr/>
        </p:nvSpPr>
        <p:spPr>
          <a:xfrm>
            <a:off x="7815872" y="305479"/>
            <a:ext cx="220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Thèmes de la chanson :</a:t>
            </a:r>
          </a:p>
          <a:p>
            <a:endParaRPr lang="fr-FR" sz="1200" dirty="0"/>
          </a:p>
          <a:p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29844B-F72C-0B47-A16D-0E37E9747116}"/>
              </a:ext>
            </a:extLst>
          </p:cNvPr>
          <p:cNvSpPr txBox="1"/>
          <p:nvPr/>
        </p:nvSpPr>
        <p:spPr>
          <a:xfrm>
            <a:off x="7806035" y="1097115"/>
            <a:ext cx="41118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Résumé des paroles : 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49CEA3-9937-FD4D-938C-6158A565DC5A}"/>
              </a:ext>
            </a:extLst>
          </p:cNvPr>
          <p:cNvSpPr txBox="1"/>
          <p:nvPr/>
        </p:nvSpPr>
        <p:spPr>
          <a:xfrm>
            <a:off x="492012" y="1550584"/>
            <a:ext cx="126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l’artiste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CCCAA82-FE62-F446-8B17-5B87B21E86A8}"/>
              </a:ext>
            </a:extLst>
          </p:cNvPr>
          <p:cNvSpPr/>
          <p:nvPr/>
        </p:nvSpPr>
        <p:spPr>
          <a:xfrm>
            <a:off x="5990897" y="937729"/>
            <a:ext cx="1507439" cy="148282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2CE8BA-19AA-734D-9EAC-E529BC472C9A}"/>
              </a:ext>
            </a:extLst>
          </p:cNvPr>
          <p:cNvSpPr txBox="1"/>
          <p:nvPr/>
        </p:nvSpPr>
        <p:spPr>
          <a:xfrm>
            <a:off x="6096000" y="1355975"/>
            <a:ext cx="126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Pochette de l’album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A924052-984C-A84E-A680-575312A74181}"/>
              </a:ext>
            </a:extLst>
          </p:cNvPr>
          <p:cNvSpPr/>
          <p:nvPr/>
        </p:nvSpPr>
        <p:spPr>
          <a:xfrm>
            <a:off x="7722974" y="2687587"/>
            <a:ext cx="1912017" cy="14828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B4DA17-67B8-814A-8093-DE3B745B9F21}"/>
              </a:ext>
            </a:extLst>
          </p:cNvPr>
          <p:cNvSpPr txBox="1"/>
          <p:nvPr/>
        </p:nvSpPr>
        <p:spPr>
          <a:xfrm>
            <a:off x="7776947" y="2741473"/>
            <a:ext cx="17624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Nombre de parties et structure </a:t>
            </a:r>
            <a:r>
              <a:rPr lang="fr-FR" sz="1400" dirty="0"/>
              <a:t>(intro, couplets refrain, pont, solo)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6706F08-2F92-7749-B4FE-CB14B9603CF3}"/>
              </a:ext>
            </a:extLst>
          </p:cNvPr>
          <p:cNvSpPr/>
          <p:nvPr/>
        </p:nvSpPr>
        <p:spPr>
          <a:xfrm>
            <a:off x="7722974" y="4436075"/>
            <a:ext cx="1912017" cy="223657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3CE98A9-99FC-EA47-8B69-EB9893932E6B}"/>
              </a:ext>
            </a:extLst>
          </p:cNvPr>
          <p:cNvSpPr/>
          <p:nvPr/>
        </p:nvSpPr>
        <p:spPr>
          <a:xfrm>
            <a:off x="9875143" y="2687587"/>
            <a:ext cx="2150657" cy="2439788"/>
          </a:xfrm>
          <a:prstGeom prst="roundRect">
            <a:avLst/>
          </a:prstGeom>
          <a:noFill/>
          <a:ln w="50800">
            <a:solidFill>
              <a:srgbClr val="CD9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2A8EDC-31E4-7549-B2A7-091FFAA066CB}"/>
              </a:ext>
            </a:extLst>
          </p:cNvPr>
          <p:cNvSpPr txBox="1"/>
          <p:nvPr/>
        </p:nvSpPr>
        <p:spPr>
          <a:xfrm>
            <a:off x="9968041" y="2819051"/>
            <a:ext cx="194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Comment est écrit le texte ?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Vers, rimes, nombre de syllabes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Niveau de langage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Figures de style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Assonances ou allitérations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Mots nouveaux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03C73C2-7A26-2645-AE4D-CD563394BD1B}"/>
              </a:ext>
            </a:extLst>
          </p:cNvPr>
          <p:cNvSpPr txBox="1"/>
          <p:nvPr/>
        </p:nvSpPr>
        <p:spPr>
          <a:xfrm>
            <a:off x="7739151" y="4553116"/>
            <a:ext cx="19498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Instruments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400" dirty="0"/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Pour le rythme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Pour les accords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Pour les mélodies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Pour les solos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Pour les effets</a:t>
            </a:r>
          </a:p>
          <a:p>
            <a:pPr algn="ctr"/>
            <a:endParaRPr lang="fr-FR" sz="1600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2A29C3E-BB64-3B4C-91CC-038E9B62C987}"/>
              </a:ext>
            </a:extLst>
          </p:cNvPr>
          <p:cNvSpPr/>
          <p:nvPr/>
        </p:nvSpPr>
        <p:spPr>
          <a:xfrm>
            <a:off x="166200" y="2687588"/>
            <a:ext cx="7370595" cy="1143008"/>
          </a:xfrm>
          <a:prstGeom prst="roundRect">
            <a:avLst/>
          </a:prstGeom>
          <a:noFill/>
          <a:ln w="50800">
            <a:solidFill>
              <a:srgbClr val="FE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8DFD7-18E9-4647-BAF6-318F8019D6A3}"/>
              </a:ext>
            </a:extLst>
          </p:cNvPr>
          <p:cNvSpPr txBox="1"/>
          <p:nvPr/>
        </p:nvSpPr>
        <p:spPr>
          <a:xfrm>
            <a:off x="259098" y="2707838"/>
            <a:ext cx="721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Histoire du groupe : </a:t>
            </a:r>
          </a:p>
          <a:p>
            <a:endParaRPr lang="fr-FR" sz="1200" b="1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66F88F2-7125-704E-951F-64DB8881912D}"/>
              </a:ext>
            </a:extLst>
          </p:cNvPr>
          <p:cNvSpPr/>
          <p:nvPr/>
        </p:nvSpPr>
        <p:spPr>
          <a:xfrm>
            <a:off x="166200" y="4096789"/>
            <a:ext cx="7370595" cy="1143008"/>
          </a:xfrm>
          <a:prstGeom prst="round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F729CA9-3074-4742-81A7-876C97A45D76}"/>
              </a:ext>
            </a:extLst>
          </p:cNvPr>
          <p:cNvSpPr txBox="1"/>
          <p:nvPr/>
        </p:nvSpPr>
        <p:spPr>
          <a:xfrm>
            <a:off x="259098" y="4117039"/>
            <a:ext cx="723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Discographie (Single, EP, Albums) : </a:t>
            </a:r>
          </a:p>
          <a:p>
            <a:r>
              <a:rPr lang="fr-FR" sz="1200" dirty="0"/>
              <a:t>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D93E678-3A2D-EF45-8A87-5C97B0FB799C}"/>
              </a:ext>
            </a:extLst>
          </p:cNvPr>
          <p:cNvSpPr/>
          <p:nvPr/>
        </p:nvSpPr>
        <p:spPr>
          <a:xfrm>
            <a:off x="182377" y="5502421"/>
            <a:ext cx="7370595" cy="1143008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0684B3F-715C-6140-B32A-4A43157EDC22}"/>
              </a:ext>
            </a:extLst>
          </p:cNvPr>
          <p:cNvSpPr txBox="1"/>
          <p:nvPr/>
        </p:nvSpPr>
        <p:spPr>
          <a:xfrm>
            <a:off x="275275" y="5522671"/>
            <a:ext cx="722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Tournée de concerts (actualité, où, quand ?)</a:t>
            </a:r>
          </a:p>
          <a:p>
            <a:r>
              <a:rPr lang="fr-FR" sz="1200" dirty="0"/>
              <a:t> </a:t>
            </a:r>
          </a:p>
        </p:txBody>
      </p:sp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2286A2-9F5B-9C40-AC73-924DA745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770" y="198931"/>
            <a:ext cx="1853244" cy="1315803"/>
          </a:xfrm>
          <a:prstGeom prst="rect">
            <a:avLst/>
          </a:prstGeom>
        </p:spPr>
      </p:pic>
      <p:pic>
        <p:nvPicPr>
          <p:cNvPr id="40" name="Image 39" descr="Une image contenant guitare&#10;&#10;Description générée automatiquement">
            <a:extLst>
              <a:ext uri="{FF2B5EF4-FFF2-40B4-BE49-F238E27FC236}">
                <a16:creationId xmlns:a16="http://schemas.microsoft.com/office/drawing/2014/main" id="{A6320059-5A6E-FD40-A5F4-42B2C593E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581" y="6027121"/>
            <a:ext cx="868410" cy="618308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8B31CAC-2953-3A44-94A6-AF0BEB0E38D0}"/>
              </a:ext>
            </a:extLst>
          </p:cNvPr>
          <p:cNvSpPr/>
          <p:nvPr/>
        </p:nvSpPr>
        <p:spPr>
          <a:xfrm>
            <a:off x="9875143" y="5393037"/>
            <a:ext cx="2150657" cy="1279611"/>
          </a:xfrm>
          <a:prstGeom prst="roundRect">
            <a:avLst/>
          </a:prstGeom>
          <a:noFill/>
          <a:ln w="50800">
            <a:solidFill>
              <a:srgbClr val="CD9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94B581F-0AC6-4C45-976B-32E5E14FB399}"/>
              </a:ext>
            </a:extLst>
          </p:cNvPr>
          <p:cNvSpPr txBox="1"/>
          <p:nvPr/>
        </p:nvSpPr>
        <p:spPr>
          <a:xfrm>
            <a:off x="9875143" y="5425646"/>
            <a:ext cx="2120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Décrire la voix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Puissance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Débit paroles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600" dirty="0"/>
              <a:t>Timbre de voix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78895B2-621D-2B47-B68E-1DCF2FB86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302" y="6191678"/>
            <a:ext cx="467391" cy="4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BBEF8-3C63-8144-8800-CD8516A1E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503" y="0"/>
            <a:ext cx="5276336" cy="857383"/>
          </a:xfrm>
        </p:spPr>
        <p:txBody>
          <a:bodyPr>
            <a:normAutofit fontScale="90000"/>
          </a:bodyPr>
          <a:lstStyle/>
          <a:p>
            <a:r>
              <a:rPr lang="fr-FR" dirty="0"/>
              <a:t>La Maison Tellier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D70521-D20A-C644-8EC2-73B37D469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366" y="870196"/>
            <a:ext cx="3427977" cy="1659012"/>
          </a:xfrm>
        </p:spPr>
        <p:txBody>
          <a:bodyPr>
            <a:noAutofit/>
          </a:bodyPr>
          <a:lstStyle/>
          <a:p>
            <a:pPr algn="l"/>
            <a:r>
              <a:rPr lang="fr-FR" sz="1200" b="1" dirty="0"/>
              <a:t>Titre de l’album</a:t>
            </a:r>
            <a:r>
              <a:rPr lang="fr-FR" sz="1200" dirty="0"/>
              <a:t> : Atlas</a:t>
            </a:r>
          </a:p>
          <a:p>
            <a:pPr algn="l"/>
            <a:r>
              <a:rPr lang="fr-FR" sz="1200" b="1" dirty="0"/>
              <a:t>Date de sortie </a:t>
            </a:r>
            <a:r>
              <a:rPr lang="fr-FR" sz="1200" dirty="0"/>
              <a:t>: 2022</a:t>
            </a:r>
          </a:p>
          <a:p>
            <a:pPr algn="l"/>
            <a:r>
              <a:rPr lang="fr-FR" sz="1200" b="1" dirty="0"/>
              <a:t>Titre de la chanson </a:t>
            </a:r>
            <a:r>
              <a:rPr lang="fr-FR" sz="1200" dirty="0"/>
              <a:t>: Atlas</a:t>
            </a:r>
          </a:p>
          <a:p>
            <a:pPr algn="l"/>
            <a:r>
              <a:rPr lang="fr-FR" sz="1200" b="1" dirty="0"/>
              <a:t>Style musical </a:t>
            </a:r>
            <a:r>
              <a:rPr lang="fr-FR" sz="1200" dirty="0"/>
              <a:t>: country, rock, chanson française, pop, folk, blues</a:t>
            </a:r>
          </a:p>
          <a:p>
            <a:pPr algn="l"/>
            <a:r>
              <a:rPr lang="fr-FR" sz="1200" b="1" dirty="0"/>
              <a:t>Label ou producteur </a:t>
            </a:r>
            <a:r>
              <a:rPr lang="fr-FR" sz="1200" dirty="0"/>
              <a:t>: </a:t>
            </a:r>
            <a:r>
              <a:rPr lang="fr-FR" sz="1200" dirty="0" err="1"/>
              <a:t>Messalina</a:t>
            </a:r>
            <a:r>
              <a:rPr lang="fr-FR" sz="1200" dirty="0"/>
              <a:t>, </a:t>
            </a:r>
            <a:r>
              <a:rPr lang="fr-FR" sz="1200" dirty="0" err="1"/>
              <a:t>Verycords</a:t>
            </a:r>
            <a:endParaRPr lang="fr-FR" sz="12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DDA093D-7854-9B48-A23B-76FC467A060E}"/>
              </a:ext>
            </a:extLst>
          </p:cNvPr>
          <p:cNvSpPr/>
          <p:nvPr/>
        </p:nvSpPr>
        <p:spPr>
          <a:xfrm>
            <a:off x="7722974" y="185351"/>
            <a:ext cx="4302826" cy="2236573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840EF9-906E-1F49-9EC1-68CADA6B7C06}"/>
              </a:ext>
            </a:extLst>
          </p:cNvPr>
          <p:cNvSpPr txBox="1"/>
          <p:nvPr/>
        </p:nvSpPr>
        <p:spPr>
          <a:xfrm>
            <a:off x="7815872" y="305479"/>
            <a:ext cx="22003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Thèmes de la chanson :</a:t>
            </a:r>
          </a:p>
          <a:p>
            <a:r>
              <a:rPr lang="fr-FR" sz="1600" dirty="0"/>
              <a:t>Le titan Atlas qui porte le poids du monde.</a:t>
            </a:r>
          </a:p>
          <a:p>
            <a:endParaRPr lang="fr-FR" sz="1200" dirty="0"/>
          </a:p>
          <a:p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29844B-F72C-0B47-A16D-0E37E9747116}"/>
              </a:ext>
            </a:extLst>
          </p:cNvPr>
          <p:cNvSpPr txBox="1"/>
          <p:nvPr/>
        </p:nvSpPr>
        <p:spPr>
          <a:xfrm>
            <a:off x="7792056" y="1147493"/>
            <a:ext cx="4111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Résumé des paroles : </a:t>
            </a:r>
          </a:p>
          <a:p>
            <a:r>
              <a:rPr lang="fr-FR" sz="1600" dirty="0"/>
              <a:t>Cette chanson décrit des gens qui ont des problèmes et semblent porter le poids du monde comme le géant Atlas.</a:t>
            </a:r>
          </a:p>
          <a:p>
            <a:r>
              <a:rPr lang="fr-FR" sz="1600" b="1" dirty="0"/>
              <a:t> 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49CEA3-9937-FD4D-938C-6158A565DC5A}"/>
              </a:ext>
            </a:extLst>
          </p:cNvPr>
          <p:cNvSpPr txBox="1"/>
          <p:nvPr/>
        </p:nvSpPr>
        <p:spPr>
          <a:xfrm>
            <a:off x="492012" y="1550584"/>
            <a:ext cx="126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l’artiste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A924052-984C-A84E-A680-575312A74181}"/>
              </a:ext>
            </a:extLst>
          </p:cNvPr>
          <p:cNvSpPr/>
          <p:nvPr/>
        </p:nvSpPr>
        <p:spPr>
          <a:xfrm>
            <a:off x="7722974" y="2687587"/>
            <a:ext cx="1912017" cy="1482825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B4DA17-67B8-814A-8093-DE3B745B9F21}"/>
              </a:ext>
            </a:extLst>
          </p:cNvPr>
          <p:cNvSpPr txBox="1"/>
          <p:nvPr/>
        </p:nvSpPr>
        <p:spPr>
          <a:xfrm>
            <a:off x="7776947" y="2741473"/>
            <a:ext cx="17624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Nombre de parties et structure </a:t>
            </a:r>
          </a:p>
          <a:p>
            <a:pPr algn="ctr"/>
            <a:r>
              <a:rPr lang="fr-FR" sz="1200" dirty="0"/>
              <a:t>- Introduction </a:t>
            </a:r>
          </a:p>
          <a:p>
            <a:pPr algn="ctr"/>
            <a:r>
              <a:rPr lang="fr-FR" sz="1200" dirty="0"/>
              <a:t>- 3 couplets</a:t>
            </a:r>
          </a:p>
          <a:p>
            <a:pPr algn="ctr"/>
            <a:r>
              <a:rPr lang="fr-FR" sz="1200" dirty="0"/>
              <a:t>- 3 refrains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6706F08-2F92-7749-B4FE-CB14B9603CF3}"/>
              </a:ext>
            </a:extLst>
          </p:cNvPr>
          <p:cNvSpPr/>
          <p:nvPr/>
        </p:nvSpPr>
        <p:spPr>
          <a:xfrm>
            <a:off x="7722974" y="4436075"/>
            <a:ext cx="1912017" cy="223657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3CE98A9-99FC-EA47-8B69-EB9893932E6B}"/>
              </a:ext>
            </a:extLst>
          </p:cNvPr>
          <p:cNvSpPr/>
          <p:nvPr/>
        </p:nvSpPr>
        <p:spPr>
          <a:xfrm>
            <a:off x="9875143" y="2687587"/>
            <a:ext cx="2150657" cy="2439788"/>
          </a:xfrm>
          <a:prstGeom prst="roundRect">
            <a:avLst/>
          </a:prstGeom>
          <a:noFill/>
          <a:ln w="50800">
            <a:solidFill>
              <a:srgbClr val="CD9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2A8EDC-31E4-7549-B2A7-091FFAA066CB}"/>
              </a:ext>
            </a:extLst>
          </p:cNvPr>
          <p:cNvSpPr txBox="1"/>
          <p:nvPr/>
        </p:nvSpPr>
        <p:spPr>
          <a:xfrm>
            <a:off x="9968041" y="2819051"/>
            <a:ext cx="19498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Comment est écrit le texte ?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dirty="0"/>
              <a:t>Vers, rimes, nombre de syllabes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dirty="0"/>
              <a:t>Niveau de langage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dirty="0"/>
              <a:t>Figures de style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dirty="0"/>
              <a:t>Assonances ou allitérations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dirty="0"/>
              <a:t>Mots nouveaux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dirty="0"/>
              <a:t>Rimes</a:t>
            </a:r>
            <a:r>
              <a:rPr lang="fr-FR" b="1" dirty="0"/>
              <a:t> 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03C73C2-7A26-2645-AE4D-CD563394BD1B}"/>
              </a:ext>
            </a:extLst>
          </p:cNvPr>
          <p:cNvSpPr txBox="1"/>
          <p:nvPr/>
        </p:nvSpPr>
        <p:spPr>
          <a:xfrm>
            <a:off x="7849974" y="4514295"/>
            <a:ext cx="194981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 Instruments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200" dirty="0"/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b="1" dirty="0"/>
              <a:t>Batterie : rythme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b="1" dirty="0"/>
              <a:t>Guitare ; accords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b="1" dirty="0"/>
              <a:t>Trompette : mélodie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200" b="1" dirty="0"/>
              <a:t>Basse électrique : basse</a:t>
            </a:r>
          </a:p>
          <a:p>
            <a:endParaRPr lang="fr-FR" sz="1200" dirty="0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2A29C3E-BB64-3B4C-91CC-038E9B62C987}"/>
              </a:ext>
            </a:extLst>
          </p:cNvPr>
          <p:cNvSpPr/>
          <p:nvPr/>
        </p:nvSpPr>
        <p:spPr>
          <a:xfrm>
            <a:off x="166200" y="2687588"/>
            <a:ext cx="7370595" cy="1143008"/>
          </a:xfrm>
          <a:prstGeom prst="roundRect">
            <a:avLst/>
          </a:prstGeom>
          <a:noFill/>
          <a:ln w="50800">
            <a:solidFill>
              <a:srgbClr val="FEE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8DFD7-18E9-4647-BAF6-318F8019D6A3}"/>
              </a:ext>
            </a:extLst>
          </p:cNvPr>
          <p:cNvSpPr txBox="1"/>
          <p:nvPr/>
        </p:nvSpPr>
        <p:spPr>
          <a:xfrm>
            <a:off x="259098" y="2707838"/>
            <a:ext cx="7216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Histoire du groupe ou l’artiste : </a:t>
            </a:r>
          </a:p>
          <a:p>
            <a:r>
              <a:rPr lang="fr-FR" sz="1600" dirty="0"/>
              <a:t>Le groupe, originaire de Rouen, s’est formé en 2004 par les faux-frères. Le nom du groupe s’est inspiré d’un recueil de nouvelles de Maupassant de 1881 du même nom. </a:t>
            </a:r>
            <a:endParaRPr lang="fr-FR" sz="1200" b="1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C66F88F2-7125-704E-951F-64DB8881912D}"/>
              </a:ext>
            </a:extLst>
          </p:cNvPr>
          <p:cNvSpPr/>
          <p:nvPr/>
        </p:nvSpPr>
        <p:spPr>
          <a:xfrm>
            <a:off x="166200" y="4096789"/>
            <a:ext cx="7370595" cy="1143008"/>
          </a:xfrm>
          <a:prstGeom prst="round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F729CA9-3074-4742-81A7-876C97A45D76}"/>
              </a:ext>
            </a:extLst>
          </p:cNvPr>
          <p:cNvSpPr txBox="1"/>
          <p:nvPr/>
        </p:nvSpPr>
        <p:spPr>
          <a:xfrm>
            <a:off x="259098" y="4117039"/>
            <a:ext cx="310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Discographie (Single, EP, Albums) : </a:t>
            </a:r>
          </a:p>
          <a:p>
            <a:r>
              <a:rPr lang="fr-FR" sz="1600" dirty="0"/>
              <a:t>-  2006 : La Maison Tellier</a:t>
            </a:r>
          </a:p>
          <a:p>
            <a:pPr marL="171450" indent="-171450">
              <a:buFontTx/>
              <a:buChar char="-"/>
            </a:pPr>
            <a:r>
              <a:rPr lang="fr-FR" sz="1600" dirty="0"/>
              <a:t>2007 : Second souffle</a:t>
            </a:r>
          </a:p>
          <a:p>
            <a:pPr marL="171450" indent="-171450">
              <a:buFontTx/>
              <a:buChar char="-"/>
            </a:pPr>
            <a:r>
              <a:rPr lang="fr-FR" sz="1600" dirty="0"/>
              <a:t>2010 : L’art de la fugue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D93E678-3A2D-EF45-8A87-5C97B0FB799C}"/>
              </a:ext>
            </a:extLst>
          </p:cNvPr>
          <p:cNvSpPr/>
          <p:nvPr/>
        </p:nvSpPr>
        <p:spPr>
          <a:xfrm>
            <a:off x="182377" y="5502421"/>
            <a:ext cx="7370595" cy="1143008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0684B3F-715C-6140-B32A-4A43157EDC22}"/>
              </a:ext>
            </a:extLst>
          </p:cNvPr>
          <p:cNvSpPr txBox="1"/>
          <p:nvPr/>
        </p:nvSpPr>
        <p:spPr>
          <a:xfrm>
            <a:off x="275275" y="5522671"/>
            <a:ext cx="45069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Tournée de concerts (actualité, où, quand ?)</a:t>
            </a:r>
          </a:p>
          <a:p>
            <a:r>
              <a:rPr lang="fr-FR" sz="1600" dirty="0"/>
              <a:t>Tournée dans toute la France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Achères le 10 décembre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Portes Les Valence le 31 janvier 2023  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r>
              <a:rPr lang="fr-FR" sz="1600" dirty="0"/>
              <a:t> </a:t>
            </a:r>
          </a:p>
          <a:p>
            <a:endParaRPr lang="fr-FR" sz="1600" dirty="0"/>
          </a:p>
          <a:p>
            <a:r>
              <a:rPr lang="fr-FR" sz="1200" dirty="0"/>
              <a:t> </a:t>
            </a:r>
          </a:p>
        </p:txBody>
      </p:sp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2286A2-9F5B-9C40-AC73-924DA745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770" y="198931"/>
            <a:ext cx="1853244" cy="1315803"/>
          </a:xfrm>
          <a:prstGeom prst="rect">
            <a:avLst/>
          </a:prstGeom>
        </p:spPr>
      </p:pic>
      <p:pic>
        <p:nvPicPr>
          <p:cNvPr id="40" name="Image 39" descr="Une image contenant guitare&#10;&#10;Description générée automatiquement">
            <a:extLst>
              <a:ext uri="{FF2B5EF4-FFF2-40B4-BE49-F238E27FC236}">
                <a16:creationId xmlns:a16="http://schemas.microsoft.com/office/drawing/2014/main" id="{A6320059-5A6E-FD40-A5F4-42B2C593E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581" y="6027121"/>
            <a:ext cx="868410" cy="618308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68B31CAC-2953-3A44-94A6-AF0BEB0E38D0}"/>
              </a:ext>
            </a:extLst>
          </p:cNvPr>
          <p:cNvSpPr/>
          <p:nvPr/>
        </p:nvSpPr>
        <p:spPr>
          <a:xfrm>
            <a:off x="9875143" y="5393037"/>
            <a:ext cx="2150657" cy="1279611"/>
          </a:xfrm>
          <a:prstGeom prst="roundRect">
            <a:avLst/>
          </a:prstGeom>
          <a:noFill/>
          <a:ln w="50800">
            <a:solidFill>
              <a:srgbClr val="CD9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94B581F-0AC6-4C45-976B-32E5E14FB399}"/>
              </a:ext>
            </a:extLst>
          </p:cNvPr>
          <p:cNvSpPr txBox="1"/>
          <p:nvPr/>
        </p:nvSpPr>
        <p:spPr>
          <a:xfrm>
            <a:off x="9875143" y="5425646"/>
            <a:ext cx="21208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Décrire la voix et la manière de chanter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100" dirty="0"/>
              <a:t>Puissance : </a:t>
            </a:r>
            <a:r>
              <a:rPr lang="fr-FR" sz="1100" b="1" dirty="0"/>
              <a:t>faible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100" dirty="0"/>
              <a:t>Débit paroles : </a:t>
            </a:r>
            <a:r>
              <a:rPr lang="fr-FR" sz="1100" b="1" dirty="0"/>
              <a:t>lent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r>
              <a:rPr lang="fr-FR" sz="1100" dirty="0"/>
              <a:t>Timbre de voix : </a:t>
            </a:r>
            <a:r>
              <a:rPr lang="fr-FR" sz="1100" b="1" dirty="0"/>
              <a:t>baryton</a:t>
            </a:r>
          </a:p>
          <a:p>
            <a:pPr marL="69750" indent="-6975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F78895B2-621D-2B47-B68E-1DCF2FB8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302" y="6191678"/>
            <a:ext cx="467391" cy="467391"/>
          </a:xfrm>
          <a:prstGeom prst="rect">
            <a:avLst/>
          </a:prstGeom>
        </p:spPr>
      </p:pic>
      <p:pic>
        <p:nvPicPr>
          <p:cNvPr id="8" name="Image 7" descr="Une image contenant montagne, vallée, canyon, nature&#10;&#10;Description générée automatiquement">
            <a:extLst>
              <a:ext uri="{FF2B5EF4-FFF2-40B4-BE49-F238E27FC236}">
                <a16:creationId xmlns:a16="http://schemas.microsoft.com/office/drawing/2014/main" id="{151009FB-664E-4B68-87FE-945FEF08E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503" y="804676"/>
            <a:ext cx="1807841" cy="1807841"/>
          </a:xfrm>
          <a:prstGeom prst="rect">
            <a:avLst/>
          </a:prstGeom>
        </p:spPr>
      </p:pic>
      <p:pic>
        <p:nvPicPr>
          <p:cNvPr id="14" name="Image 13" descr="Une image contenant personne, posant, debout, groupe&#10;&#10;Description générée automatiquement">
            <a:extLst>
              <a:ext uri="{FF2B5EF4-FFF2-40B4-BE49-F238E27FC236}">
                <a16:creationId xmlns:a16="http://schemas.microsoft.com/office/drawing/2014/main" id="{58C5ED2C-2149-4394-8D58-3625E0F5A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9" y="261683"/>
            <a:ext cx="2067125" cy="2067125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31AEF30-7652-4485-8A4E-D938974305CF}"/>
              </a:ext>
            </a:extLst>
          </p:cNvPr>
          <p:cNvSpPr txBox="1"/>
          <p:nvPr/>
        </p:nvSpPr>
        <p:spPr>
          <a:xfrm>
            <a:off x="4225159" y="5533881"/>
            <a:ext cx="3184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Sceaux le 11/02/2023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Saint-Aubin-du-Cormier le 4 février 2023.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Pontchâteau le 1</a:t>
            </a:r>
            <a:r>
              <a:rPr lang="fr-FR" sz="1600" baseline="30000" dirty="0"/>
              <a:t>er</a:t>
            </a:r>
            <a:r>
              <a:rPr lang="fr-FR" sz="1600" dirty="0"/>
              <a:t> avril 2023.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F7A6D5E-43BF-4713-81E9-452CCDE53099}"/>
              </a:ext>
            </a:extLst>
          </p:cNvPr>
          <p:cNvSpPr txBox="1"/>
          <p:nvPr/>
        </p:nvSpPr>
        <p:spPr>
          <a:xfrm>
            <a:off x="2557009" y="4363260"/>
            <a:ext cx="218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2013 : Beauté pour tous</a:t>
            </a:r>
          </a:p>
          <a:p>
            <a:r>
              <a:rPr lang="fr-FR" sz="1600" dirty="0"/>
              <a:t>2014 : Beauté partout </a:t>
            </a:r>
          </a:p>
          <a:p>
            <a:r>
              <a:rPr lang="fr-FR" sz="1600" dirty="0"/>
              <a:t>2016 : Avalanche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0789D53-EEBB-4F8B-8072-8CC58CB66AA6}"/>
              </a:ext>
            </a:extLst>
          </p:cNvPr>
          <p:cNvSpPr txBox="1"/>
          <p:nvPr/>
        </p:nvSpPr>
        <p:spPr>
          <a:xfrm>
            <a:off x="4743098" y="4395734"/>
            <a:ext cx="218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2019 : Primitifs modernes </a:t>
            </a:r>
          </a:p>
        </p:txBody>
      </p:sp>
    </p:spTree>
    <p:extLst>
      <p:ext uri="{BB962C8B-B14F-4D97-AF65-F5344CB8AC3E}">
        <p14:creationId xmlns:p14="http://schemas.microsoft.com/office/powerpoint/2010/main" val="27438533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410</Words>
  <Application>Microsoft Macintosh PowerPoint</Application>
  <PresentationFormat>Grand écran</PresentationFormat>
  <Paragraphs>94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Nom de l’artiste</vt:lpstr>
      <vt:lpstr>La Maison Tellier</vt:lpstr>
    </vt:vector>
  </TitlesOfParts>
  <Manager/>
  <Company>Lycée Charles le Chauve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Recherches sur le groupe "Volo"</dc:title>
  <dc:subject>Découverte du groupe</dc:subject>
  <dc:creator>Nicolas Vernier</dc:creator>
  <cp:keywords/>
  <dc:description>Projet « Chroniques Lycéennes »</dc:description>
  <cp:lastModifiedBy>Nicolas Vernier</cp:lastModifiedBy>
  <cp:revision>11</cp:revision>
  <dcterms:created xsi:type="dcterms:W3CDTF">2020-12-07T13:21:59Z</dcterms:created>
  <dcterms:modified xsi:type="dcterms:W3CDTF">2023-05-24T16:12:58Z</dcterms:modified>
  <cp:category/>
</cp:coreProperties>
</file>